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76" r:id="rId8"/>
    <p:sldId id="261" r:id="rId9"/>
    <p:sldId id="262" r:id="rId10"/>
    <p:sldId id="273" r:id="rId11"/>
    <p:sldId id="27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2" r:id="rId21"/>
    <p:sldId id="272" r:id="rId22"/>
    <p:sldId id="274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5EFB-2A43-6A1D-0507-7BAE246AB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86407-30BE-CAB6-355C-1CE865C77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AB193-3598-5861-690B-71B0F145A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4444-CAEF-3F21-626A-473A4F86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E33DB-1C12-D281-98DE-1ED5B990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3D91-5B4A-4A44-AB74-6325FB1A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5D776-043B-AE61-BA4E-F97C67443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A64E-EE75-18E7-7E01-77E8CFE89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C3E61-E6D8-C2F8-C33F-6807502D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BB8B-336B-64B1-C261-D81F3260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571F1-E0DD-A194-0939-975440365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C5F3F-85D9-E293-6448-B1D9EC368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69079-EEA2-A721-25EC-CC1B5FA7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720CC-A82F-B28C-FA2F-67E24301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C663-CFC9-A2EF-ACE6-3B98BB4D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F8917-2B22-0A03-897F-FC890009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1E4F-9C21-4629-F4BE-642500A72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40715-EAEC-4787-DDA9-CF1C657A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593C-8B94-32FE-9956-5D038E40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28FB8-7789-27F1-2ADA-67661F06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623F-DE54-CC91-DDB7-375B0435E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79A0F-8653-1234-C7E1-0E9A1F8A7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A6B67-7546-3CC0-A1CE-37E2A4AE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DFE16-4FCE-A985-E256-E64613F1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44EB4-AB9A-F35F-D129-F6F5A55D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12A6-6061-C52A-A568-1FBBF395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A627-0651-42CE-D90D-B3A413917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31D94-E1D3-7AB4-E606-B64985EFB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EDCD6-FD8E-CA1F-F847-8A37F45C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D3814-12B1-BB89-3240-9D995AA4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BB9F9-C4D6-2A2A-1022-75DBE7EE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57D2D-B5CC-2604-1792-0675E5E3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08F13-506B-B5C7-7F5E-B6B504C65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6090C-A68F-10F1-472D-70BFB23A2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D3AE09-FC69-F969-57CA-F4FE038B9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9217C-F031-03E3-4A84-54A54DFE4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A7C6B-023C-7CC7-CE67-4BC1039A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D4CE3-2FAE-C9F7-D210-F42BE3BB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952BB-930F-5705-0119-E49BC4AF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2F3D-80F1-CB77-77AF-54C180717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7E300-F07B-DE36-3BF8-07B9CDEE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0774A-9293-080A-7771-2BD2DFCE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A8B8-0BD0-B1FD-2E25-4467C524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D5215-A767-DEB5-B73E-3B16B91A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B031B-B554-52C3-635F-6B4C573A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E8DF5-25F8-CC06-7A4D-D0F47056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4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84C4-5B85-4CDF-CF7D-4D5E2A8E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9C916-06E8-5A01-C165-7742DF02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F6F2D-D536-88E8-3054-6F59DBE5B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9E61F-B298-C2BA-59D1-A93CF788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8BEC2-9BF2-CCF6-0131-D92787D0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A8992-BC7B-E73B-D286-DFD59DF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3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8E34-FB21-6CDE-72D5-8AADC9EB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0A67C-A85B-691D-8A70-32F63ABCD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F6C76-664E-4DA3-1828-EACBF28BB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B0E87-F639-7E82-F1A2-63EEEE59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19D28-C75B-23A3-725C-B3996657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240C3-7143-FD69-A376-B1C29C54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47CF9-F74E-F7A5-9096-436B7F5D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ED3C3-42EE-2004-B74F-28E61E9D5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21B60-3220-B9C0-FA92-6D99E9E4A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14EB-7701-4428-AE10-37EC533FAD2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0B97E-4C06-BC01-A351-C81AE0062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89406-E338-E5D6-3C36-06DA39474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724C-758D-4892-A7FA-87713688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D97A-0BD6-A2C5-E764-904932B51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943"/>
            <a:ext cx="9144000" cy="2387600"/>
          </a:xfrm>
        </p:spPr>
        <p:txBody>
          <a:bodyPr/>
          <a:lstStyle/>
          <a:p>
            <a:r>
              <a:rPr lang="en-US" dirty="0"/>
              <a:t>METABOLIC RESPONSE TO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CFF97-65AB-ABB5-7E39-EDD17653B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9311" y="2428407"/>
            <a:ext cx="9618689" cy="4062334"/>
          </a:xfrm>
        </p:spPr>
        <p:txBody>
          <a:bodyPr>
            <a:noAutofit/>
          </a:bodyPr>
          <a:lstStyle/>
          <a:p>
            <a:r>
              <a:rPr lang="en-US" sz="3600" dirty="0"/>
              <a:t>Third Stage Medical College</a:t>
            </a:r>
          </a:p>
          <a:p>
            <a:r>
              <a:rPr lang="en-US" sz="3600" dirty="0"/>
              <a:t>2023</a:t>
            </a:r>
          </a:p>
          <a:p>
            <a:r>
              <a:rPr lang="en-US" sz="3600" dirty="0"/>
              <a:t>University of </a:t>
            </a:r>
            <a:r>
              <a:rPr lang="en-US" sz="3600" dirty="0" err="1"/>
              <a:t>Basrah</a:t>
            </a:r>
            <a:r>
              <a:rPr lang="en-US" sz="3600" dirty="0"/>
              <a:t> </a:t>
            </a:r>
          </a:p>
          <a:p>
            <a:r>
              <a:rPr lang="en-US" sz="3600" dirty="0"/>
              <a:t>College of Medicine</a:t>
            </a:r>
          </a:p>
          <a:p>
            <a:r>
              <a:rPr lang="en-US" sz="3600" dirty="0"/>
              <a:t>Department of Surgery</a:t>
            </a:r>
          </a:p>
          <a:p>
            <a:r>
              <a:rPr lang="en-US" sz="3600" dirty="0"/>
              <a:t>Professor Dr. Jasim M </a:t>
            </a:r>
            <a:r>
              <a:rPr lang="en-US" sz="3600"/>
              <a:t>salman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123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C91E2B3-CBE8-D673-D359-5F50750F0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6" y="2890"/>
            <a:ext cx="12015216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2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F4F0-FF4F-7F80-EDBF-D4E23D41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major response will be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2D-EEE1-C7EC-816F-68CA4A5BE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Glycogenolysis</a:t>
            </a:r>
          </a:p>
          <a:p>
            <a:r>
              <a:rPr lang="en-US" dirty="0"/>
              <a:t>Proteolysis </a:t>
            </a:r>
          </a:p>
          <a:p>
            <a:r>
              <a:rPr lang="en-US" dirty="0" err="1"/>
              <a:t>Lypolysis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242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2A1-CE03-CC98-E71B-9D221FBB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B1539-83E8-3795-1128-B756466F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Metabolic response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There will be hypermetabolism and </a:t>
            </a:r>
            <a:r>
              <a:rPr lang="en-US" b="0" i="0" dirty="0" err="1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hypercatabolism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This results in </a:t>
            </a:r>
            <a:r>
              <a:rPr lang="en-US" b="0" i="0" dirty="0" err="1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mobilisation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of energy sources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  *Liver glycogen stores are converted to glucose,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   *S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keletal muscle proteolysis,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   *F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at reserves lipolysis.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 body uses these substrates in tissue repair and as an energy source.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7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195C-65F0-9A48-1C44-F2598D66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6AB4-0EAB-C2C9-5B31-979E2853F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825625"/>
            <a:ext cx="12087069" cy="4351338"/>
          </a:xfrm>
        </p:spPr>
        <p:txBody>
          <a:bodyPr>
            <a:normAutofit/>
          </a:bodyPr>
          <a:lstStyle/>
          <a:p>
            <a:pPr algn="l"/>
            <a:r>
              <a:rPr lang="en-US" b="0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Sympathetis</a:t>
            </a:r>
            <a:r>
              <a:rPr lang="en-US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 nervous system activation causes the release of adrenaline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</a:rPr>
              <a:t>R</a:t>
            </a:r>
            <a:r>
              <a:rPr lang="en-US" b="0" i="0" dirty="0">
                <a:solidFill>
                  <a:schemeClr val="accent5">
                    <a:lumMod val="75000"/>
                  </a:schemeClr>
                </a:solidFill>
                <a:effectLst/>
                <a:latin typeface="helvetica" panose="020B0604020202020204" pitchFamily="34" charset="0"/>
              </a:rPr>
              <a:t>esults in the stimulation of glucagon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Inhibition of insulin release. (effect on pancreatic α</a:t>
            </a:r>
            <a:r>
              <a:rPr lang="en-US" b="0" i="0" baseline="-2500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2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-adrenergic receptors)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With consequent decrease in insulin sensitivity in peripheral cells. These hormonal changes lead to </a:t>
            </a:r>
            <a:r>
              <a:rPr lang="en-US" b="0" i="0" dirty="0" err="1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hyperglycaemia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and the release of fatty acids with relatively unopposed catabolism of muscle tissue.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0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47B7-7C9A-6B2C-2FD3-F7A58BAD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Increased sympathetic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A8E37-E293-58B0-82F1-E3747DA44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Increased sympathetic activity to the kidneys activates the renin–angiotensin–aldosterone system (RAAS). </a:t>
            </a:r>
          </a:p>
          <a:p>
            <a:r>
              <a:rPr lang="en-US" b="0" i="0" dirty="0">
                <a:solidFill>
                  <a:srgbClr val="F6284A"/>
                </a:solidFill>
                <a:effectLst/>
                <a:latin typeface="helvetica" panose="020B0604020202020204" pitchFamily="34" charset="0"/>
              </a:rPr>
              <a:t>Adrenaline</a:t>
            </a:r>
            <a:r>
              <a:rPr lang="en-US" b="0" i="0" dirty="0">
                <a:solidFill>
                  <a:srgbClr val="0070C0"/>
                </a:solidFill>
                <a:effectLst/>
                <a:latin typeface="helvetica" panose="020B0604020202020204" pitchFamily="34" charset="0"/>
              </a:rPr>
              <a:t>-induced vasoconstriction of the renal afferent arterioles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4800" b="0" i="0" dirty="0">
                <a:solidFill>
                  <a:srgbClr val="F6284A"/>
                </a:solidFill>
                <a:effectLst/>
                <a:latin typeface="helvetica" panose="020B0604020202020204" pitchFamily="34" charset="0"/>
              </a:rPr>
              <a:t>causes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reduced renal blood flow, promoting the secretion of Renin. </a:t>
            </a:r>
          </a:p>
          <a:p>
            <a:r>
              <a:rPr lang="en-US" b="0" i="0" dirty="0">
                <a:solidFill>
                  <a:srgbClr val="F6284A"/>
                </a:solidFill>
                <a:effectLst/>
                <a:latin typeface="helvetica" panose="020B0604020202020204" pitchFamily="34" charset="0"/>
              </a:rPr>
              <a:t>Renin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initiates conversion of angiotensin I to angiotensin II , which in turn stimulates the release of aldosterone from the adrenal cortex.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1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4B80-0992-62EE-2CA1-D65174CE5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AB382-8854-37AA-7734-26B19EFE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In addition, the posterior pituitary gland secretes ADH in response to both increased sympathetic activity and angiotensin II.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0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2072-636C-4EA3-5623-D5E2941B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3839A-E695-5468-CE01-9DADA838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Together, the hormones aldosterone and ADH promote the retention of salt and water.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These changes play a role in the sustained maintenance of blood volume and increased vascular tone.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2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BA3-833A-6FE7-9AD8-EDA5AC54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92C9A-FF7B-4A5F-DADA-A71096A41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Fluid retention, oliguria, and accumulation of extracellular fluid are common in the acute postoperative period.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This is a protective feature to maintain arterial blood pressure in the setting of acute loss of plasma volume through, for example, </a:t>
            </a:r>
            <a:r>
              <a:rPr lang="en-US" b="0" i="0" dirty="0" err="1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haemorrhage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. In addition, ADH and angiotensin have a direct vasopressor effect.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7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9EEF-A505-0F77-82CD-5191C3B3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 of stress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B5CC-7CF1-041B-9214-ABB1B6E7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Adequate Analgesia</a:t>
            </a:r>
          </a:p>
          <a:p>
            <a:r>
              <a:rPr lang="en-US" dirty="0"/>
              <a:t>Surgical time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 duration of surgery and the extent of intraoperative surgical   manipulation and tissue injury are proportional to the associated stress response. </a:t>
            </a:r>
            <a:endParaRPr lang="en-US" dirty="0"/>
          </a:p>
          <a:p>
            <a:r>
              <a:rPr lang="en-US" dirty="0"/>
              <a:t>Regional </a:t>
            </a:r>
            <a:r>
              <a:rPr lang="en-US" dirty="0" err="1"/>
              <a:t>anaesthesia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78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9C73-4E6D-3E38-A6B5-3914DA46C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8DCE-7F71-24E3-B445-7DF3D119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Nutrition and fluids management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Enhanced recovery after surgery to improve postoperative outcomes and recovery times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A reduction in fasting time and preoperative carbohydrate loading have been shown to reduce the amount of fluid administered during surgery and reduce postoperative insulin resistance and associated catabolism.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3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06BB2-557A-71EC-8519-3015DAA0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2EF45-46B8-1D78-196B-3D08C187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 The effects of trauma /Surgery on metabolism </a:t>
            </a:r>
          </a:p>
          <a:p>
            <a:endParaRPr lang="en-US" dirty="0">
              <a:solidFill>
                <a:srgbClr val="2B2A2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  </a:t>
            </a:r>
          </a:p>
          <a:p>
            <a:r>
              <a:rPr lang="en-US" dirty="0">
                <a:solidFill>
                  <a:srgbClr val="2B2A2A"/>
                </a:solidFill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Consequences of the metabolic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14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A033-5296-523F-5A86-405924E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 of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FDFE-507D-2DBA-8FCC-6443928B2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of normothermia </a:t>
            </a:r>
          </a:p>
          <a:p>
            <a:pPr marL="0" indent="0">
              <a:buNone/>
            </a:pPr>
            <a:r>
              <a:rPr lang="en-US" dirty="0"/>
              <a:t>Maintenance of normothermia is also beneficial in reducing the extent of the metabolic response to surgery</a:t>
            </a:r>
          </a:p>
        </p:txBody>
      </p:sp>
    </p:spTree>
    <p:extLst>
      <p:ext uri="{BB962C8B-B14F-4D97-AF65-F5344CB8AC3E}">
        <p14:creationId xmlns:p14="http://schemas.microsoft.com/office/powerpoint/2010/main" val="289670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EECB-9FDD-487A-5953-149CA518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Monitoring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D830D-04F0-05C2-C19B-CC121E53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order to follow the outcome we have to monitor for the following parameters</a:t>
            </a:r>
          </a:p>
          <a:p>
            <a:pPr marL="0" indent="0">
              <a:buNone/>
            </a:pPr>
            <a:r>
              <a:rPr lang="en-US" dirty="0"/>
              <a:t>1- there should be a base line reading </a:t>
            </a:r>
          </a:p>
          <a:p>
            <a:pPr marL="0" indent="0">
              <a:buNone/>
            </a:pPr>
            <a:r>
              <a:rPr lang="en-US" dirty="0"/>
              <a:t>2- vital signs (pulse rate, blood pressure, Spo2, End tidal CO2)</a:t>
            </a:r>
          </a:p>
          <a:p>
            <a:pPr marL="0" indent="0">
              <a:buNone/>
            </a:pPr>
            <a:r>
              <a:rPr lang="en-US" dirty="0"/>
              <a:t>3- urine out put</a:t>
            </a:r>
          </a:p>
          <a:p>
            <a:pPr marL="0" indent="0">
              <a:buNone/>
            </a:pPr>
            <a:r>
              <a:rPr lang="en-US" dirty="0"/>
              <a:t>4- blood sugar and serum electrolytes</a:t>
            </a:r>
          </a:p>
          <a:p>
            <a:pPr marL="0" indent="0">
              <a:buNone/>
            </a:pPr>
            <a:r>
              <a:rPr lang="en-US" dirty="0"/>
              <a:t>5-heamatocrit ratio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51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110E-CEE2-31FB-4B9E-2C66AFF3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92904-3D80-9F2E-007D-4C88C8DDD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sng" strike="noStrike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Prolonged metabolic stress devoid of provision of adequate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calories and protein may impair body functions with subsequent malnutrition</a:t>
            </a:r>
          </a:p>
          <a:p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Elective surgical procedure considered minimum traumatic and the lowest nitrogen loss in urine, </a:t>
            </a:r>
          </a:p>
          <a:p>
            <a:r>
              <a:rPr lang="en-US" dirty="0">
                <a:solidFill>
                  <a:srgbClr val="2B2A2A"/>
                </a:solidFill>
                <a:latin typeface="Open Sans" panose="020B0606030504020204" pitchFamily="34" charset="0"/>
              </a:rPr>
              <a:t>B</a:t>
            </a:r>
            <a:r>
              <a:rPr lang="en-US" b="0" i="0" dirty="0">
                <a:solidFill>
                  <a:srgbClr val="2B2A2A"/>
                </a:solidFill>
                <a:effectLst/>
                <a:latin typeface="Open Sans" panose="020B0606030504020204" pitchFamily="34" charset="0"/>
              </a:rPr>
              <a:t>urn results in an increase in basal metabolic rate and urinary loss of nitrogen.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57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D47E-9EA2-9C0D-F980-83B6D870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CFBC-30E8-7D2E-3A33-96CC0E80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role of endocrine glands in response to surgery</a:t>
            </a:r>
          </a:p>
        </p:txBody>
      </p:sp>
    </p:spTree>
    <p:extLst>
      <p:ext uri="{BB962C8B-B14F-4D97-AF65-F5344CB8AC3E}">
        <p14:creationId xmlns:p14="http://schemas.microsoft.com/office/powerpoint/2010/main" val="3820722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7A63-7AD3-CE95-0946-6BF2C71E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1B918-1174-6785-5169-91A0B080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Mention the effect of increased </a:t>
            </a:r>
          </a:p>
          <a:p>
            <a:pPr marL="0" indent="0">
              <a:buNone/>
            </a:pPr>
            <a:r>
              <a:rPr lang="en-US" dirty="0"/>
              <a:t>1- </a:t>
            </a:r>
            <a:r>
              <a:rPr lang="en-US" dirty="0" err="1"/>
              <a:t>Renine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2- Glucagon</a:t>
            </a:r>
          </a:p>
        </p:txBody>
      </p:sp>
    </p:spTree>
    <p:extLst>
      <p:ext uri="{BB962C8B-B14F-4D97-AF65-F5344CB8AC3E}">
        <p14:creationId xmlns:p14="http://schemas.microsoft.com/office/powerpoint/2010/main" val="406446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B15E-A6AC-47F3-0311-F8ACB3FE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5FD2-75BA-8643-5F68-A5170E9C9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attenuate the harmful response to surgery.</a:t>
            </a:r>
          </a:p>
        </p:txBody>
      </p:sp>
    </p:spTree>
    <p:extLst>
      <p:ext uri="{BB962C8B-B14F-4D97-AF65-F5344CB8AC3E}">
        <p14:creationId xmlns:p14="http://schemas.microsoft.com/office/powerpoint/2010/main" val="3057496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B1E4-2A7C-460C-E6C9-071D1D0F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B48F-D9AA-37C8-D933-D9375F75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intravenous fluids are more appropriate for </a:t>
            </a:r>
            <a:r>
              <a:rPr lang="en-US" dirty="0">
                <a:solidFill>
                  <a:srgbClr val="F6284A"/>
                </a:solidFill>
              </a:rPr>
              <a:t>perioperative</a:t>
            </a:r>
            <a:r>
              <a:rPr lang="en-US" dirty="0"/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232512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0EEFD-CC89-6BD8-3322-6640C2EB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07A04-DB7B-CA79-4130-0CB5817F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 stress response to surgery is a pattern of physiological and pathophysiological changes that occur in response to the stimulus of surgery. The response consists of two main categories: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(i)</a:t>
            </a:r>
            <a:r>
              <a:rPr lang="it-IT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neuroendocrine–metabolic response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(ii)</a:t>
            </a:r>
            <a:r>
              <a:rPr lang="it-IT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inflammatory–immune response</a:t>
            </a:r>
          </a:p>
          <a:p>
            <a:endParaRPr lang="en-US" dirty="0"/>
          </a:p>
          <a:p>
            <a:r>
              <a:rPr lang="en-US" dirty="0"/>
              <a:t>Our subject is the metabolic part</a:t>
            </a:r>
          </a:p>
        </p:txBody>
      </p:sp>
    </p:spTree>
    <p:extLst>
      <p:ext uri="{BB962C8B-B14F-4D97-AF65-F5344CB8AC3E}">
        <p14:creationId xmlns:p14="http://schemas.microsoft.com/office/powerpoint/2010/main" val="428499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7E35-DC30-0D00-735F-8545A83A9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 DEPENDS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8F414-FB34-A390-EE1A-0E76CD0E0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1-The extent of surgery or trauma, 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2- Invasiveness of the operation, </a:t>
            </a:r>
          </a:p>
          <a:p>
            <a:pPr algn="l"/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3- Duration of surgery </a:t>
            </a:r>
          </a:p>
        </p:txBody>
      </p:sp>
    </p:spTree>
    <p:extLst>
      <p:ext uri="{BB962C8B-B14F-4D97-AF65-F5344CB8AC3E}">
        <p14:creationId xmlns:p14="http://schemas.microsoft.com/office/powerpoint/2010/main" val="426909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392E-018A-CC39-ABE3-2F4C2303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661B-29CD-DE06-0A79-73E0C01A7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 response is to maintain physiological homeostasis perioperatively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0D90-EDC3-B8F1-1346-FF299D90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Neuroendocrine–metabolic response</a:t>
            </a:r>
            <a:br>
              <a:rPr lang="en-US" b="0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3EAE-0160-4CC1-7DDD-74ED71E0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Means two limbs of responses</a:t>
            </a:r>
          </a:p>
          <a:p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Sympathetic Nervous System and the Endocrine </a:t>
            </a:r>
            <a:endParaRPr lang="en-US" b="0" i="0" dirty="0">
              <a:solidFill>
                <a:srgbClr val="505050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3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0D90-EDC3-B8F1-1346-FF299D90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Neuroendocrine–metabolic response</a:t>
            </a:r>
            <a:br>
              <a:rPr lang="en-US" b="0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3EAE-0160-4CC1-7DDD-74ED71E0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Sympathetic nervous system response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Related to secretion of Adrenaline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is secreted directly from the adrenal medulla in response to hypothalamic activation by the sympathetic nervous system (SNS)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3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42DF1-0618-6594-406D-A2816433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adrenaline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11607-AACC-8BAF-87BC-B01629DB0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Circulating adrenaline facilitates the sympathetic response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and mobilizes carbohydrate and fat stores.</a:t>
            </a:r>
          </a:p>
          <a:p>
            <a:pPr marL="0" indent="0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Glycogenolysis and </a:t>
            </a:r>
            <a:r>
              <a:rPr lang="en-US" dirty="0" err="1">
                <a:solidFill>
                  <a:srgbClr val="505050"/>
                </a:solidFill>
                <a:latin typeface="helvetica" panose="020B0604020202020204" pitchFamily="34" charset="0"/>
              </a:rPr>
              <a:t>lypolysis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 Lead to </a:t>
            </a:r>
            <a:r>
              <a:rPr lang="en-US" dirty="0" err="1">
                <a:solidFill>
                  <a:srgbClr val="505050"/>
                </a:solidFill>
                <a:latin typeface="helvetica" panose="020B0604020202020204" pitchFamily="34" charset="0"/>
              </a:rPr>
              <a:t>Hyperglyceamia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 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 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Heart rate and vascular smooth muscle tone are controlled by the SNS</a:t>
            </a: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/>
              <a:t>Tachycardia and Hypertension</a:t>
            </a:r>
          </a:p>
        </p:txBody>
      </p:sp>
    </p:spTree>
    <p:extLst>
      <p:ext uri="{BB962C8B-B14F-4D97-AF65-F5344CB8AC3E}">
        <p14:creationId xmlns:p14="http://schemas.microsoft.com/office/powerpoint/2010/main" val="340151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E397-D01F-0285-D21F-D3BE74BA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D620-3EB8-66A9-1EAF-50B77E04E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00807D"/>
                </a:solidFill>
                <a:effectLst/>
                <a:latin typeface="helvetica" panose="020B0604020202020204" pitchFamily="34" charset="0"/>
              </a:rPr>
              <a:t>Endocrine system response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The hypothalamus organizes the hormonal stress response</a:t>
            </a:r>
            <a:endParaRPr lang="ar-IQ" b="0" i="0" dirty="0">
              <a:solidFill>
                <a:srgbClr val="505050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Either 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directly or indirectly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Corticotrophin-releasing hormone (CRH),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Which stimulates the anterior pituitary gland to secrete Adrenocorticotropic hormone (ACTH).</a:t>
            </a:r>
          </a:p>
          <a:p>
            <a:pPr marL="0" indent="0">
              <a:buNone/>
            </a:pPr>
            <a:r>
              <a:rPr lang="en-US" dirty="0">
                <a:solidFill>
                  <a:srgbClr val="505050"/>
                </a:solidFill>
                <a:latin typeface="helvetica" panose="020B0604020202020204" pitchFamily="34" charset="0"/>
              </a:rPr>
              <a:t>T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his acts on cells in the </a:t>
            </a:r>
            <a:r>
              <a:rPr lang="en-US" b="0" i="1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zona fasciculata</a:t>
            </a:r>
            <a: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of the adrenal cortex to promote glucocorticoid (cortisol) secretion.</a:t>
            </a:r>
            <a:br>
              <a:rPr lang="en-US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8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802</Words>
  <Application>Microsoft Office PowerPoint</Application>
  <PresentationFormat>Widescreen</PresentationFormat>
  <Paragraphs>102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helvetica</vt:lpstr>
      <vt:lpstr>Open Sans</vt:lpstr>
      <vt:lpstr>Office Theme</vt:lpstr>
      <vt:lpstr>METABOLIC RESPONSE TO SURGERY</vt:lpstr>
      <vt:lpstr>Objectives</vt:lpstr>
      <vt:lpstr>PowerPoint Presentation</vt:lpstr>
      <vt:lpstr>THE RESPONSE DEPENDS ON</vt:lpstr>
      <vt:lpstr>BODY RESPONSE </vt:lpstr>
      <vt:lpstr>Neuroendocrine–metabolic response </vt:lpstr>
      <vt:lpstr>Neuroendocrine–metabolic response </vt:lpstr>
      <vt:lpstr>Effect of adrenaline</vt:lpstr>
      <vt:lpstr>PowerPoint Presentation</vt:lpstr>
      <vt:lpstr>PowerPoint Presentation</vt:lpstr>
      <vt:lpstr>The major response will be </vt:lpstr>
      <vt:lpstr>Effect </vt:lpstr>
      <vt:lpstr>The other response</vt:lpstr>
      <vt:lpstr>Increased sympathetic activity</vt:lpstr>
      <vt:lpstr>PowerPoint Presentation</vt:lpstr>
      <vt:lpstr>PowerPoint Presentation</vt:lpstr>
      <vt:lpstr>PowerPoint Presentation</vt:lpstr>
      <vt:lpstr>Modulation of stress response</vt:lpstr>
      <vt:lpstr>Control of response</vt:lpstr>
      <vt:lpstr>Modulation of response</vt:lpstr>
      <vt:lpstr>Monitoring </vt:lpstr>
      <vt:lpstr>PowerPoint Presentation</vt:lpstr>
      <vt:lpstr>Questions</vt:lpstr>
      <vt:lpstr>Question</vt:lpstr>
      <vt:lpstr>Question </vt:lpstr>
      <vt:lpstr>Question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METYABOLIC RESPONSE TO SURGERY</dc:title>
  <dc:creator>basmedic1@outlook.com</dc:creator>
  <cp:lastModifiedBy>basmedic1@outlook.com</cp:lastModifiedBy>
  <cp:revision>11</cp:revision>
  <dcterms:created xsi:type="dcterms:W3CDTF">2023-02-27T14:35:19Z</dcterms:created>
  <dcterms:modified xsi:type="dcterms:W3CDTF">2023-03-02T05:01:03Z</dcterms:modified>
</cp:coreProperties>
</file>